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99" r:id="rId3"/>
    <p:sldId id="285" r:id="rId4"/>
    <p:sldId id="297" r:id="rId5"/>
    <p:sldId id="298" r:id="rId6"/>
    <p:sldId id="283" r:id="rId7"/>
    <p:sldId id="286" r:id="rId8"/>
    <p:sldId id="303" r:id="rId9"/>
    <p:sldId id="263" r:id="rId10"/>
    <p:sldId id="269" r:id="rId11"/>
    <p:sldId id="260" r:id="rId12"/>
    <p:sldId id="304" r:id="rId13"/>
    <p:sldId id="291" r:id="rId14"/>
    <p:sldId id="302" r:id="rId15"/>
    <p:sldId id="300" r:id="rId16"/>
    <p:sldId id="30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98" autoAdjust="0"/>
    <p:restoredTop sz="94660"/>
  </p:normalViewPr>
  <p:slideViewPr>
    <p:cSldViewPr snapToGrid="0">
      <p:cViewPr varScale="1">
        <p:scale>
          <a:sx n="89" d="100"/>
          <a:sy n="89" d="100"/>
        </p:scale>
        <p:origin x="4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  <a:t>04.09.2025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4DAEB3-2211-4CA3-9D23-0143FCF3926F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8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8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EFA117-2261-4A1D-8BE7-0B7E6A1366C0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618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71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7CF7452-61A3-4CDC-ACAB-74E5B4A7EF57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4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3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D0FAC8F-653F-479B-B209-9F30C9091843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267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6FD9FC9-5FD1-4E3B-B719-212F55599717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73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57100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664878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5319374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36831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024412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004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82E9B35-0826-45CC-9C2C-707B22DFAA83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94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4C0063D-EDF2-4190-A726-B9B651F864E7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17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28A7F57-8526-4A03-89D8-FFB0245E6649}" type="datetime1">
              <a:rPr lang="ru-RU" smtClean="0"/>
              <a:t>04.09.2025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87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t.me/stop_extremism_bo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-193960"/>
            <a:ext cx="6269347" cy="4220676"/>
          </a:xfrm>
        </p:spPr>
        <p:txBody>
          <a:bodyPr rtlCol="0">
            <a:noAutofit/>
          </a:bodyPr>
          <a:lstStyle/>
          <a:p>
            <a:br>
              <a:rPr lang="ru-RU" sz="4000" dirty="0"/>
            </a:br>
            <a:r>
              <a:rPr lang="ru-RU" sz="4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Вовлечение подростков в экстремистские и неонацистские движения </a:t>
            </a:r>
            <a:endParaRPr lang="ru" sz="4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1133" y="5201342"/>
            <a:ext cx="6269347" cy="1021498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Комиссия по делам несовершеннолетних гомельского горисполкома</a:t>
            </a:r>
          </a:p>
          <a:p>
            <a:pPr rtl="0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Управление внутренних дел Гомельского облисполкома</a:t>
            </a:r>
            <a:endParaRPr lang="ru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505017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420E28-C4ED-C52E-CD1D-9E2BC6582592}"/>
              </a:ext>
            </a:extLst>
          </p:cNvPr>
          <p:cNvSpPr txBox="1"/>
          <p:nvPr/>
        </p:nvSpPr>
        <p:spPr>
          <a:xfrm>
            <a:off x="584462" y="292231"/>
            <a:ext cx="11255604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</a:p>
          <a:p>
            <a:pPr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экстремизма в Республике Беларусь в последние годы приобретает остроту и актуальность. В том числе это касается молодежной среды, где деструктивные проявления непредсказуемы, молниеносны и особенно опасны.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Молодежный экстремизм – это взгляды и тип поведения молодых людей, основанные на культивировании принципа силы, агрессии в отношении окружающих, вплоть до насилия и убийства. Он предполагает непримиримость к инакомыслящим (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к представителям определенных молодежных движений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стремление к созданию тоталитарного сообщества, основанного на подчинении.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Сегодня экстремизм в молодежной среде становится массовым явлением, активизировалась деятельность асоциальных молодежных организаций радикального толка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скинхеды, фанаты, неонацисты и т.д.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спекулирующих на идеях национального возрождения. В частности, отмечается рост интереса молодежи к праворадикальным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ультраправым, неонацистским, национал-социалистическим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взглядам.</a:t>
            </a:r>
          </a:p>
        </p:txBody>
      </p:sp>
    </p:spTree>
    <p:extLst>
      <p:ext uri="{BB962C8B-B14F-4D97-AF65-F5344CB8AC3E}">
        <p14:creationId xmlns:p14="http://schemas.microsoft.com/office/powerpoint/2010/main" val="353738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BB2AA-2073-4CCC-8547-0C81A4F3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18" y="1233055"/>
            <a:ext cx="5566604" cy="4337235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  <a:t>Экстремизм (от </a:t>
            </a:r>
            <a:r>
              <a:rPr lang="ru-RU" sz="2800" dirty="0" err="1">
                <a:latin typeface="Arial Narrow" panose="020B0606020202030204" pitchFamily="34" charset="0"/>
                <a:cs typeface="Angsana New" panose="02020603050405020304" pitchFamily="18" charset="-34"/>
              </a:rPr>
              <a:t>лат.extremus</a:t>
            </a:r>
            <a: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  <a:t>-крайний) приверженность к крайним взглядам и действиям, радикально отрицающим существующие в обществе нормы и правила. </a:t>
            </a:r>
            <a:b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</a:br>
            <a:b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</a:br>
            <a:r>
              <a:rPr lang="ru-RU" sz="2800" dirty="0">
                <a:latin typeface="Arial Narrow" panose="020B0606020202030204" pitchFamily="34" charset="0"/>
                <a:cs typeface="Angsana New" panose="02020603050405020304" pitchFamily="18" charset="-34"/>
              </a:rPr>
              <a:t>Базовой основой экстремизма является агрессивность, наполненная каким-либо содержанием (смыслом).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F04E035-4798-4E1D-997D-8C4836037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05" y="243842"/>
            <a:ext cx="5729695" cy="5854392"/>
          </a:xfr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B4494F44-F9BB-4EE6-82DB-3E6A1330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3651996" cy="365125"/>
          </a:xfrm>
        </p:spPr>
        <p:txBody>
          <a:bodyPr/>
          <a:lstStyle/>
          <a:p>
            <a:pPr rtl="0"/>
            <a:r>
              <a:rPr lang="ru-RU" sz="1400" dirty="0"/>
              <a:t>Ваша безопасность в ВАШИХ руках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69117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DBFE6-1242-4FD5-8BAD-FB168AD4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381000"/>
            <a:ext cx="3792733" cy="2217552"/>
          </a:xfrm>
        </p:spPr>
        <p:txBody>
          <a:bodyPr/>
          <a:lstStyle/>
          <a:p>
            <a:r>
              <a:rPr lang="ru-RU" dirty="0"/>
              <a:t>Пропаганда терроризма, нацизма, агрессии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21C0AA8-EE43-4FCF-A889-C3058277F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10024"/>
            <a:ext cx="4529757" cy="6102464"/>
          </a:xfrm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A802FD0D-CC75-4596-92CD-2739E7B7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3464" y="6765926"/>
            <a:ext cx="3517568" cy="45719"/>
          </a:xfrm>
        </p:spPr>
        <p:txBody>
          <a:bodyPr/>
          <a:lstStyle/>
          <a:p>
            <a:r>
              <a:rPr lang="ru-RU" dirty="0"/>
              <a:t>КДН Гомельского ГИК </a:t>
            </a:r>
            <a:endParaRPr lang="en-US" dirty="0"/>
          </a:p>
          <a:p>
            <a:pPr rtl="0"/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1CC5B8-E971-4CBE-89BB-44654227500E}"/>
              </a:ext>
            </a:extLst>
          </p:cNvPr>
          <p:cNvSpPr/>
          <p:nvPr/>
        </p:nvSpPr>
        <p:spPr>
          <a:xfrm>
            <a:off x="4898058" y="132308"/>
            <a:ext cx="692564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marR="12700" indent="457200" algn="just">
              <a:spcAft>
                <a:spcPts val="0"/>
              </a:spcAft>
            </a:pPr>
            <a:r>
              <a:rPr lang="ru-RU" sz="44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Подписка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 – </a:t>
            </a:r>
          </a:p>
          <a:p>
            <a:pPr marL="25400" marR="12700" indent="457200" algn="just"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это элемент популяризации, </a:t>
            </a:r>
          </a:p>
          <a:p>
            <a:pPr marL="25400" marR="12700" indent="457200" algn="just"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распространения </a:t>
            </a:r>
            <a:r>
              <a:rPr lang="ru-RU" sz="2400" dirty="0">
                <a:latin typeface="Arial Narrow" panose="020B0606020202030204" pitchFamily="34" charset="0"/>
                <a:ea typeface="Times New Roman" panose="02020603050405020304" pitchFamily="18" charset="0"/>
              </a:rPr>
              <a:t>экстремистской информации, т.е. хранение в открытом доступе в сети Интернет (</a:t>
            </a:r>
            <a:r>
              <a:rPr lang="ru-RU" sz="24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на личных страницах в социальных сетях либо мессенджерах «</a:t>
            </a:r>
            <a:r>
              <a:rPr lang="ru-RU" sz="2400" i="1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Вайбер</a:t>
            </a:r>
            <a:r>
              <a:rPr lang="ru-RU" sz="24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», «Телеграмм» и т.д.</a:t>
            </a:r>
            <a:r>
              <a:rPr lang="ru-RU" sz="2400" dirty="0">
                <a:latin typeface="Arial Narrow" panose="020B0606020202030204" pitchFamily="34" charset="0"/>
                <a:ea typeface="Times New Roman" panose="02020603050405020304" pitchFamily="18" charset="0"/>
              </a:rPr>
              <a:t>) ссылок на телеграмм-каналы (чаты), включенные в республиканский список экстремистских материалов, и расценивается как хранение с целью распространения, что предусматривает административную ответственность, предусмотренную ст.19.11 КоАП </a:t>
            </a:r>
            <a:r>
              <a:rPr lang="ru-RU" sz="24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(«распространение, изготовление, хранение, перевозка информационной продукции, содержащей призывы к экстремистской деятельности или пропагандирующей такую деятельность»)</a:t>
            </a:r>
            <a:r>
              <a:rPr lang="ru-RU" sz="2400" dirty="0">
                <a:latin typeface="Arial Narrow" panose="020B0606020202030204" pitchFamily="34" charset="0"/>
                <a:ea typeface="Times New Roman" panose="02020603050405020304" pitchFamily="18" charset="0"/>
              </a:rPr>
              <a:t>, а именно ч.2 указанной статьи.</a:t>
            </a:r>
          </a:p>
        </p:txBody>
      </p:sp>
    </p:spTree>
    <p:extLst>
      <p:ext uri="{BB962C8B-B14F-4D97-AF65-F5344CB8AC3E}">
        <p14:creationId xmlns:p14="http://schemas.microsoft.com/office/powerpoint/2010/main" val="4065093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4838" y="-318654"/>
            <a:ext cx="6511636" cy="6541494"/>
          </a:xfrm>
        </p:spPr>
        <p:txBody>
          <a:bodyPr rtlCol="0">
            <a:noAutofit/>
          </a:bodyPr>
          <a:lstStyle/>
          <a:p>
            <a:pPr algn="just"/>
            <a:br>
              <a:rPr lang="ru-RU" sz="2000" dirty="0">
                <a:latin typeface="Arial Narrow" panose="020B0606020202030204" pitchFamily="34" charset="0"/>
              </a:rPr>
            </a:br>
            <a:r>
              <a:rPr lang="ru-RU" sz="2000" dirty="0">
                <a:latin typeface="Arial Narrow" panose="020B0606020202030204" pitchFamily="34" charset="0"/>
              </a:rPr>
              <a:t>Часть 2 ст.19.11 </a:t>
            </a:r>
            <a:r>
              <a:rPr lang="ru-RU" sz="2000" b="1" dirty="0">
                <a:latin typeface="Arial Narrow" panose="020B0606020202030204" pitchFamily="34" charset="0"/>
              </a:rPr>
              <a:t>КоАП «Распространение информационной продукции, включенной в республиканский список экстремистских материалов, а равно изготовление, издание, хранение либо перевозка с целью распространения такой информационной продукции </a:t>
            </a:r>
            <a:r>
              <a:rPr lang="ru-RU" sz="2000" dirty="0">
                <a:latin typeface="Arial Narrow" panose="020B0606020202030204" pitchFamily="34" charset="0"/>
              </a:rPr>
              <a:t>– </a:t>
            </a:r>
            <a:br>
              <a:rPr lang="ru-RU" sz="2000" dirty="0">
                <a:latin typeface="Arial Narrow" panose="020B0606020202030204" pitchFamily="34" charset="0"/>
              </a:rPr>
            </a:br>
            <a:br>
              <a:rPr lang="ru-RU" sz="2000" dirty="0">
                <a:latin typeface="Arial Narrow" panose="020B0606020202030204" pitchFamily="34" charset="0"/>
              </a:rPr>
            </a:br>
            <a:r>
              <a:rPr lang="ru-RU" sz="2000" dirty="0">
                <a:latin typeface="Arial Narrow" panose="020B0606020202030204" pitchFamily="34" charset="0"/>
              </a:rPr>
              <a:t>влекут наложение </a:t>
            </a:r>
            <a:r>
              <a:rPr lang="ru-RU" sz="2000" b="1" dirty="0">
                <a:latin typeface="Arial Narrow" panose="020B0606020202030204" pitchFamily="34" charset="0"/>
              </a:rPr>
              <a:t>штрафа в размере от десяти до тридцати базовых величин</a:t>
            </a:r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b="1" dirty="0">
                <a:latin typeface="Arial Narrow" panose="020B0606020202030204" pitchFamily="34" charset="0"/>
              </a:rPr>
              <a:t>с конфискацией</a:t>
            </a:r>
            <a:r>
              <a:rPr lang="ru-RU" sz="2000" dirty="0">
                <a:latin typeface="Arial Narrow" panose="020B0606020202030204" pitchFamily="34" charset="0"/>
              </a:rPr>
              <a:t> предмета административного правонарушения, а также орудий и средств совершения указанного нарушения или без конфискации таких орудий и средств, или общественные работы с конфискацией предмета административного правонарушения, а также орудий и средств совершения указанного нарушения или без </a:t>
            </a:r>
            <a:r>
              <a:rPr lang="ru-RU" sz="2000" b="1" dirty="0">
                <a:latin typeface="Arial Narrow" panose="020B0606020202030204" pitchFamily="34" charset="0"/>
              </a:rPr>
              <a:t>конфискации таких орудий и средств, или административный арест. </a:t>
            </a:r>
            <a:br>
              <a:rPr lang="ru-RU" sz="2000" b="1" dirty="0">
                <a:latin typeface="Arial Narrow" panose="020B0606020202030204" pitchFamily="34" charset="0"/>
              </a:rPr>
            </a:br>
            <a:endParaRPr lang="ru" sz="2000" b="1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8AA3CC-8BBF-43C2-8F01-662F0AD8658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2" y="160680"/>
            <a:ext cx="4285366" cy="60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29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BB2AA-2073-4CCC-8547-0C81A4F3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964" y="383860"/>
            <a:ext cx="5774422" cy="4798503"/>
          </a:xfrm>
        </p:spPr>
        <p:txBody>
          <a:bodyPr>
            <a:no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Так, управляющая одним из кинотеатров 1977 г.р. в соцсети «Фейсбук» хранила с целью распространения информационную продукцию («Зеркало»), 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Водворена в ИВС.</a:t>
            </a:r>
            <a:b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b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</a:rPr>
              <a:t>Ведущий инженер одного из республиканских предприятий 1968г.р. в соцсети «Одноклассники» хранил с целью распространения информационную продукцию («Гомельская весна»), 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 в ИВС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F04E035-4798-4E1D-997D-8C4836037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05" y="243842"/>
            <a:ext cx="5729695" cy="5854392"/>
          </a:xfr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B4494F44-F9BB-4EE6-82DB-3E6A1330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399" y="6474140"/>
            <a:ext cx="3529987" cy="337823"/>
          </a:xfrm>
        </p:spPr>
        <p:txBody>
          <a:bodyPr/>
          <a:lstStyle/>
          <a:p>
            <a:pPr rtl="0"/>
            <a:r>
              <a:rPr lang="ru-RU" sz="1400" dirty="0"/>
              <a:t>Ваша безопасность в ВАШИХ руках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05778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DBFE6-1242-4FD5-8BAD-FB168AD4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-184558"/>
            <a:ext cx="3792733" cy="2281806"/>
          </a:xfrm>
        </p:spPr>
        <p:txBody>
          <a:bodyPr/>
          <a:lstStyle/>
          <a:p>
            <a:r>
              <a:rPr lang="ru-RU" dirty="0"/>
              <a:t>Проверьте себя! 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52E19FE3-26FA-4794-9AFB-48C8B55696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98" y="2598551"/>
            <a:ext cx="4069001" cy="4069001"/>
          </a:xfrm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A802FD0D-CC75-4596-92CD-2739E7B761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3464" y="6765926"/>
            <a:ext cx="3517568" cy="45719"/>
          </a:xfrm>
        </p:spPr>
        <p:txBody>
          <a:bodyPr/>
          <a:lstStyle/>
          <a:p>
            <a:r>
              <a:rPr lang="ru-RU" dirty="0"/>
              <a:t>КДН Гомельского ГИК </a:t>
            </a:r>
            <a:endParaRPr lang="en-US" dirty="0"/>
          </a:p>
          <a:p>
            <a:pPr rtl="0"/>
            <a:endParaRPr lang="en-US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D80B92-0870-4009-8F15-8026148091E6}"/>
              </a:ext>
            </a:extLst>
          </p:cNvPr>
          <p:cNvSpPr/>
          <p:nvPr/>
        </p:nvSpPr>
        <p:spPr>
          <a:xfrm>
            <a:off x="5422901" y="520700"/>
            <a:ext cx="65074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Следует подчеркнуть, что экстремизм является одной из самых больших угроз общественной безопасности. Его методы жестоки и беспощадны, а жертвы – мирные люди. Экстремизм боится света и старается спрятаться среди законопослушных граждан.</a:t>
            </a:r>
            <a:endParaRPr lang="ru-RU" dirty="0">
              <a:effectLst/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FC9C2B8D-FFBD-4723-BE99-DE55DF17F90A}"/>
              </a:ext>
            </a:extLst>
          </p:cNvPr>
          <p:cNvSpPr/>
          <p:nvPr/>
        </p:nvSpPr>
        <p:spPr>
          <a:xfrm>
            <a:off x="5143500" y="3810000"/>
            <a:ext cx="2176265" cy="1460500"/>
          </a:xfrm>
          <a:prstGeom prst="rightArrow">
            <a:avLst/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B00603-3412-4078-8FDF-6B3F1B24B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84" y="2355147"/>
            <a:ext cx="5747294" cy="323285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D11E47-A833-46B5-A307-BA88521BAFC5}"/>
              </a:ext>
            </a:extLst>
          </p:cNvPr>
          <p:cNvSpPr/>
          <p:nvPr/>
        </p:nvSpPr>
        <p:spPr>
          <a:xfrm>
            <a:off x="5221150" y="580202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DB29AFE2-B068-4559-A99C-CEBF571D9654}"/>
              </a:ext>
            </a:extLst>
          </p:cNvPr>
          <p:cNvSpPr/>
          <p:nvPr/>
        </p:nvSpPr>
        <p:spPr>
          <a:xfrm>
            <a:off x="5626433" y="4427834"/>
            <a:ext cx="6096000" cy="2654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Roboto Condensed"/>
              </a:rPr>
              <a:t>Проверить любой ресурс на наличие в списке экстремистских в Республике Беларусь можно посредством чат-бота </a:t>
            </a:r>
            <a:r>
              <a:rPr lang="ru-RU" b="1" dirty="0">
                <a:solidFill>
                  <a:schemeClr val="bg1"/>
                </a:solidFill>
                <a:latin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https://t.me/stop_extremism_bot</a:t>
            </a:r>
            <a:endParaRPr lang="ru-RU" b="1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086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92DD3-7FB4-7150-E3AD-F1050FE08A27}"/>
              </a:ext>
            </a:extLst>
          </p:cNvPr>
          <p:cNvSpPr txBox="1"/>
          <p:nvPr/>
        </p:nvSpPr>
        <p:spPr>
          <a:xfrm>
            <a:off x="505905" y="1137930"/>
            <a:ext cx="11381295" cy="4914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среди молодежи отмечается </a:t>
            </a:r>
            <a:r>
              <a:rPr lang="ru-RU" sz="2300" kern="1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волна симпатий к насильственным </a:t>
            </a:r>
            <a:r>
              <a:rPr lang="ru-RU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культам и идеям неонацизма.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Молодые сторонники праворадикальных культов в повседневной жизни вдохновляются идеологией и «эстетикой» третьего Рейха, сатанизма, идеями «сверхчеловека», ассоциируют себя с высшими существами.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их поведении отчетливо прослеживается стремление установить власть над 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сверстниками, принимать решения «кому жить, а кому умирать», создавать закрытые сообщества (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ячейки, «ордены»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Основной идеей является очищение общества от «слабых особей» (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300" i="1" kern="1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биомусора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пропагандирование «величия белой расы», традиционных ценностей, радикального взгляда на здоровый образ жизни (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Street Edge</a:t>
            </a:r>
            <a:r>
              <a:rPr lang="ru-RU" sz="2300" i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3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3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300" b="1" kern="100" dirty="0">
                <a:solidFill>
                  <a:schemeClr val="accent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</a:t>
            </a:r>
            <a:r>
              <a:rPr lang="ru-RU" sz="2300" b="1" kern="100" dirty="0">
                <a:solidFill>
                  <a:schemeClr val="accent3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ЗА ТАКИЕ ДЕЙСТВИЯ НАСТУПАЕТ СЕРЬЕЗНАЯ УГОЛОВНАЯ ОТВЕТСТВЕННОСТЬ!</a:t>
            </a:r>
            <a:endParaRPr lang="ru-BY" sz="2300" b="1" kern="100" dirty="0">
              <a:solidFill>
                <a:schemeClr val="accent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5D5F434-0C86-45A1-B85E-017E8A58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21" y="1115736"/>
            <a:ext cx="4346095" cy="5104955"/>
          </a:xfrm>
        </p:spPr>
        <p:txBody>
          <a:bodyPr>
            <a:noAutofit/>
          </a:bodyPr>
          <a:lstStyle/>
          <a:p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Возвращение моды на субкультуру скинхедов в 2022 году – </a:t>
            </a:r>
            <a:r>
              <a:rPr lang="ru-RU" sz="2000" dirty="0">
                <a:solidFill>
                  <a:srgbClr val="FF0000"/>
                </a:solidFill>
              </a:rPr>
              <a:t>это не только тенденция </a:t>
            </a:r>
            <a:r>
              <a:rPr lang="ru-RU" sz="2000" dirty="0"/>
              <a:t>в популярной одежде, которая привлекает подростков, но и «заигрывание» с идеологией правого толка и героизация нацистов, экстремистов.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Но «заигрывания» являются откровенным преступлением </a:t>
            </a: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Статья 130. Разжигание расовой, национальной или религиозной вражды или розни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ДО </a:t>
            </a:r>
            <a:r>
              <a:rPr lang="ru-RU" sz="2000" b="1" dirty="0">
                <a:solidFill>
                  <a:srgbClr val="FF0000"/>
                </a:solidFill>
              </a:rPr>
              <a:t>12 ЛЕТ </a:t>
            </a:r>
            <a:r>
              <a:rPr lang="ru-RU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ЛИШЕНИЯ свободы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62C5976-20D7-4A2A-A510-5BB4828E8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46" y="385766"/>
            <a:ext cx="5927725" cy="3756927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0C7FAC-D5D1-479F-AB98-2C5CB67EF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75" y="3590220"/>
            <a:ext cx="4924559" cy="315479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C3C94E-6838-4BDA-BEA3-84217E45EE58}"/>
              </a:ext>
            </a:extLst>
          </p:cNvPr>
          <p:cNvSpPr/>
          <p:nvPr/>
        </p:nvSpPr>
        <p:spPr>
          <a:xfrm>
            <a:off x="5998128" y="55851"/>
            <a:ext cx="2635596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Героизация нацизма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108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8D7CBA-B192-BE89-9CD1-086A1DC303FF}"/>
              </a:ext>
            </a:extLst>
          </p:cNvPr>
          <p:cNvSpPr txBox="1"/>
          <p:nvPr/>
        </p:nvSpPr>
        <p:spPr>
          <a:xfrm>
            <a:off x="695325" y="381000"/>
            <a:ext cx="1133933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kern="1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Уголовная, административная ответственность может наступить и за нанесение определенных татуировок</a:t>
            </a:r>
          </a:p>
          <a:p>
            <a:pPr algn="ctr"/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руны, названия музыкальных групп, например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</a:t>
            </a:r>
            <a:r>
              <a:rPr lang="ru-RU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«Молот Гитлера»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аббревиатуры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.», надписи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WRATH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NATURAL SELECTION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MISANTHROPE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в том числе включающих в себя цифровые коды 14, 18, 28, 88, 1161 и прочие. </a:t>
            </a:r>
            <a:endParaRPr lang="ru-BY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966EA1-E73C-5BBC-44F3-064839E89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9" y="2738437"/>
            <a:ext cx="3067050" cy="37135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6374D5-EAC0-7037-7CEE-F4A435915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073" y="2601794"/>
            <a:ext cx="3605213" cy="37116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0194E7-AD5A-F609-720B-F397ACE97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2" y="2738437"/>
            <a:ext cx="1819275" cy="37116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FE1702-81A7-3BC5-DD0A-18300CF1D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9676" y="2738436"/>
            <a:ext cx="3204981" cy="3711631"/>
          </a:xfrm>
          <a:prstGeom prst="rect">
            <a:avLst/>
          </a:prstGeom>
        </p:spPr>
      </p:pic>
      <p:sp>
        <p:nvSpPr>
          <p:cNvPr id="2" name="Знак ''минус'' 1">
            <a:extLst>
              <a:ext uri="{FF2B5EF4-FFF2-40B4-BE49-F238E27FC236}">
                <a16:creationId xmlns:a16="http://schemas.microsoft.com/office/drawing/2014/main" id="{17A9D5B1-8E98-4C9A-AC7A-54477964B598}"/>
              </a:ext>
            </a:extLst>
          </p:cNvPr>
          <p:cNvSpPr/>
          <p:nvPr/>
        </p:nvSpPr>
        <p:spPr>
          <a:xfrm>
            <a:off x="-831273" y="2642665"/>
            <a:ext cx="14685818" cy="181494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4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92DD3-7FB4-7150-E3AD-F1050FE08A27}"/>
              </a:ext>
            </a:extLst>
          </p:cNvPr>
          <p:cNvSpPr txBox="1"/>
          <p:nvPr/>
        </p:nvSpPr>
        <p:spPr>
          <a:xfrm>
            <a:off x="2821497" y="336102"/>
            <a:ext cx="9370503" cy="6185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Создание экстремистского формирования либо руководство таким формированием предусмотрено наказание в виде ограничения свободы на срок до 5 лет или лишения свободы на срок от 3 до 7 лет, те же деяния. </a:t>
            </a:r>
            <a:r>
              <a:rPr lang="ru-RU" dirty="0">
                <a:solidFill>
                  <a:schemeClr val="accent2"/>
                </a:solidFill>
              </a:rPr>
              <a:t>Если лицо входит в состав экстремистского </a:t>
            </a:r>
            <a:r>
              <a:rPr lang="ru-RU" dirty="0"/>
              <a:t>формирования в целях совершения преступления экстремистской направленности (участвует в экстремистском формировании) его ждет наказание в виде ограничения свободы на срок до четырех лет или лишение свободы на срок от двух до шести лет со штрафом или без штрафа (ст.361-1 Уголовного кодекса Республики Беларусь).</a:t>
            </a:r>
          </a:p>
          <a:p>
            <a:r>
              <a:rPr lang="ru-RU" dirty="0"/>
              <a:t>За </a:t>
            </a:r>
            <a:r>
              <a:rPr lang="ru-RU" dirty="0">
                <a:solidFill>
                  <a:schemeClr val="accent2"/>
                </a:solidFill>
              </a:rPr>
              <a:t>финансирование деятельности </a:t>
            </a:r>
            <a:r>
              <a:rPr lang="ru-RU" dirty="0"/>
              <a:t>экстремистского формирования – предоставление или сбор денежных средств, ценных бумаг либо иного имущества – последует арест, или ограничение свободы на срок до пяти лет, или лишением свободы на срок от трех до 5 лет и лишением свободы на срок от пяти до восьми лет со штрафом.</a:t>
            </a:r>
          </a:p>
          <a:p>
            <a:endParaRPr lang="ru-RU" dirty="0"/>
          </a:p>
          <a:p>
            <a:r>
              <a:rPr lang="ru-RU" dirty="0">
                <a:solidFill>
                  <a:schemeClr val="accent3"/>
                </a:solidFill>
              </a:rPr>
              <a:t>Республика Беларусь, как государство, заинтересована в сохранении мира, стабильности в обществе и безопасности своих граждан. Сотрудники правоохранительных органов имеют возможность оперативно и качественно реагировать на вызовы и угрозы деструктивно настроенных граждан. Поэтому важно, чтобы каждый человек осознавал последствия своих действий.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300" b="1" kern="100" dirty="0">
                <a:solidFill>
                  <a:schemeClr val="accent3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НАСТУПАЕТ СЕРЬЕЗНАЯ УГОЛОВНАЯ ОТВЕТСТВЕННОСТЬ!</a:t>
            </a:r>
            <a:endParaRPr lang="ru-BY" sz="2300" b="1" kern="100" dirty="0">
              <a:solidFill>
                <a:schemeClr val="accent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F0A1A5-44E9-4DEF-9F4E-CF52A9360E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527" y="1812023"/>
            <a:ext cx="2862024" cy="336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0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92DD3-7FB4-7150-E3AD-F1050FE08A27}"/>
              </a:ext>
            </a:extLst>
          </p:cNvPr>
          <p:cNvSpPr txBox="1"/>
          <p:nvPr/>
        </p:nvSpPr>
        <p:spPr>
          <a:xfrm>
            <a:off x="2821497" y="336102"/>
            <a:ext cx="93705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endParaRPr lang="ru-RU" dirty="0"/>
          </a:p>
          <a:p>
            <a:pPr fontAlgn="ctr"/>
            <a:r>
              <a:rPr lang="ru-RU" dirty="0"/>
              <a:t>Президент Республики Беларусь является главой государства и</a:t>
            </a:r>
          </a:p>
          <a:p>
            <a:pPr fontAlgn="ctr"/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гарантом Конституции, прав и свобод человека и гражданина</a:t>
            </a:r>
            <a:r>
              <a:rPr lang="ru-RU" dirty="0"/>
              <a:t>. </a:t>
            </a:r>
          </a:p>
          <a:p>
            <a:pPr fontAlgn="ctr"/>
            <a:r>
              <a:rPr lang="ru-RU" dirty="0"/>
              <a:t>Этот статус закреплен в Конституции Республики Беларусь и означает, что Президент отвечает за соблюдение основного закона страны и обеспечивает реализацию прав граждан. </a:t>
            </a:r>
          </a:p>
          <a:p>
            <a:pPr fontAlgn="ctr"/>
            <a:endParaRPr lang="ru-RU" dirty="0"/>
          </a:p>
          <a:p>
            <a:pPr fontAlgn="ctr"/>
            <a:r>
              <a:rPr lang="ru-RU" dirty="0"/>
              <a:t>В Беларуси уголовная ответственность за публичное</a:t>
            </a:r>
          </a:p>
          <a:p>
            <a:pPr fontAlgn="ctr"/>
            <a:r>
              <a:rPr lang="ru-RU" dirty="0"/>
              <a:t> оскорбление Президента Республики Беларусь предусмотрена</a:t>
            </a:r>
          </a:p>
          <a:p>
            <a:pPr fontAlgn="ctr"/>
            <a:r>
              <a:rPr lang="ru-RU" dirty="0"/>
              <a:t> статьей 368 Уголовного кодекса РБ. За это преступление могут</a:t>
            </a:r>
          </a:p>
          <a:p>
            <a:pPr fontAlgn="ctr"/>
            <a:r>
              <a:rPr lang="ru-RU" dirty="0"/>
              <a:t> назначить наказание в виде штрафа, исправительных работ до двух лет, ареста, ограничения свободы до четырех лет или лишения свободы на тот же срок. </a:t>
            </a:r>
          </a:p>
          <a:p>
            <a:r>
              <a:rPr lang="ru-RU" dirty="0">
                <a:solidFill>
                  <a:srgbClr val="FF0000"/>
                </a:solidFill>
              </a:rPr>
              <a:t>Ключевые моменты:</a:t>
            </a:r>
          </a:p>
          <a:p>
            <a:r>
              <a:rPr lang="ru-RU" b="1" dirty="0"/>
              <a:t>Статья 368 УК РБ</a:t>
            </a:r>
            <a:r>
              <a:rPr lang="ru-RU" dirty="0"/>
              <a:t>:</a:t>
            </a:r>
          </a:p>
          <a:p>
            <a:r>
              <a:rPr lang="ru-RU" dirty="0"/>
              <a:t>Предусматривает ответственность за публичное оскорбление Президента Республики Беларусь. 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F0A1A5-44E9-4DEF-9F4E-CF52A9360E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527" y="1812023"/>
            <a:ext cx="2862024" cy="336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1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5D5F434-0C86-45A1-B85E-017E8A58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92" y="-1459686"/>
            <a:ext cx="4256420" cy="9019585"/>
          </a:xfrm>
        </p:spPr>
        <p:txBody>
          <a:bodyPr>
            <a:noAutofit/>
          </a:bodyPr>
          <a:lstStyle/>
          <a:p>
            <a:pPr algn="ctr"/>
            <a:br>
              <a:rPr lang="ru-RU" sz="6600" dirty="0">
                <a:solidFill>
                  <a:srgbClr val="FF0000"/>
                </a:solidFill>
              </a:rPr>
            </a:br>
            <a:br>
              <a:rPr lang="ru-RU" sz="6600" dirty="0">
                <a:solidFill>
                  <a:srgbClr val="FF0000"/>
                </a:solidFill>
              </a:rPr>
            </a:br>
            <a:br>
              <a:rPr lang="ru-RU" sz="6600" dirty="0">
                <a:solidFill>
                  <a:srgbClr val="FF0000"/>
                </a:solidFill>
              </a:rPr>
            </a:br>
            <a:br>
              <a:rPr lang="ru-RU" sz="6600" dirty="0">
                <a:solidFill>
                  <a:srgbClr val="FF0000"/>
                </a:solidFill>
              </a:rPr>
            </a:br>
            <a:br>
              <a:rPr lang="ru-RU" sz="6600" dirty="0">
                <a:solidFill>
                  <a:srgbClr val="FF0000"/>
                </a:solidFill>
              </a:rPr>
            </a:br>
            <a:br>
              <a:rPr lang="ru-RU" sz="6600" dirty="0">
                <a:solidFill>
                  <a:srgbClr val="FF0000"/>
                </a:solidFill>
              </a:rPr>
            </a:br>
            <a:r>
              <a:rPr lang="ru-RU" sz="6600" b="1" dirty="0">
                <a:solidFill>
                  <a:srgbClr val="FF0000"/>
                </a:solidFill>
              </a:rPr>
              <a:t>ЧТО в аккаунте</a:t>
            </a:r>
            <a:br>
              <a:rPr lang="ru-RU" sz="6600" b="1" dirty="0">
                <a:solidFill>
                  <a:srgbClr val="FF0000"/>
                </a:solidFill>
              </a:rPr>
            </a:br>
            <a:br>
              <a:rPr lang="ru-RU" sz="6600" b="1" dirty="0">
                <a:solidFill>
                  <a:srgbClr val="FF0000"/>
                </a:solidFill>
              </a:rPr>
            </a:br>
            <a:r>
              <a:rPr lang="ru-RU" sz="9600" b="1" dirty="0">
                <a:solidFill>
                  <a:srgbClr val="FF0000"/>
                </a:solidFill>
              </a:rPr>
              <a:t>? </a:t>
            </a:r>
            <a:br>
              <a:rPr lang="ru-RU" sz="6600" b="1" dirty="0"/>
            </a:br>
            <a:br>
              <a:rPr lang="ru-RU" sz="6600" dirty="0"/>
            </a:br>
            <a:br>
              <a:rPr lang="ru-RU" sz="6600" dirty="0"/>
            </a:br>
            <a:br>
              <a:rPr lang="ru-RU" sz="2000" dirty="0"/>
            </a:br>
            <a:br>
              <a:rPr lang="ru-RU" sz="2000" dirty="0"/>
            </a:br>
            <a:endParaRPr lang="ru-RU" sz="2000" dirty="0"/>
          </a:p>
        </p:txBody>
      </p:sp>
      <p:sp>
        <p:nvSpPr>
          <p:cNvPr id="16" name="Заголовок 8">
            <a:extLst>
              <a:ext uri="{FF2B5EF4-FFF2-40B4-BE49-F238E27FC236}">
                <a16:creationId xmlns:a16="http://schemas.microsoft.com/office/drawing/2014/main" id="{D18BA24D-742D-49CA-8DAE-38C3CDD15F7E}"/>
              </a:ext>
            </a:extLst>
          </p:cNvPr>
          <p:cNvSpPr txBox="1">
            <a:spLocks/>
          </p:cNvSpPr>
          <p:nvPr/>
        </p:nvSpPr>
        <p:spPr>
          <a:xfrm>
            <a:off x="228104" y="3583567"/>
            <a:ext cx="4462943" cy="15756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F624DA4-1685-45AF-90F2-6871C616C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5482"/>
            <a:ext cx="4752109" cy="6637827"/>
          </a:xfrm>
        </p:spPr>
      </p:pic>
    </p:spTree>
    <p:extLst>
      <p:ext uri="{BB962C8B-B14F-4D97-AF65-F5344CB8AC3E}">
        <p14:creationId xmlns:p14="http://schemas.microsoft.com/office/powerpoint/2010/main" val="1722475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5D5F434-0C86-45A1-B85E-017E8A58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21" y="983673"/>
            <a:ext cx="4346095" cy="5237018"/>
          </a:xfrm>
        </p:spPr>
        <p:txBody>
          <a:bodyPr>
            <a:noAutofit/>
          </a:bodyPr>
          <a:lstStyle/>
          <a:p>
            <a:r>
              <a:rPr lang="ru-RU" sz="2000" dirty="0"/>
              <a:t>Подростки не всегда чувствуют и понимаю грань «можно-нельзя». В современном мире сетей и тренда «не быть, а казаться», несовершеннолетние часто переступают эту грань 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Перед Вами посты 15 летней девушки, которая не только героизировала нацизм и восхищалась им, а сделала из преступника и садиста – героя. </a:t>
            </a:r>
            <a:br>
              <a:rPr lang="ru-RU" sz="2000" dirty="0"/>
            </a:br>
            <a:br>
              <a:rPr lang="ru-RU" sz="2000" dirty="0"/>
            </a:b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ДО 12 ЛЕТ ЛИШЕНИЯ свободы</a:t>
            </a:r>
          </a:p>
        </p:txBody>
      </p:sp>
      <p:sp>
        <p:nvSpPr>
          <p:cNvPr id="2" name="Пузырек для мыслей: облако 1">
            <a:extLst>
              <a:ext uri="{FF2B5EF4-FFF2-40B4-BE49-F238E27FC236}">
                <a16:creationId xmlns:a16="http://schemas.microsoft.com/office/drawing/2014/main" id="{5314138B-59BA-4940-85B5-35C286112A62}"/>
              </a:ext>
            </a:extLst>
          </p:cNvPr>
          <p:cNvSpPr/>
          <p:nvPr/>
        </p:nvSpPr>
        <p:spPr>
          <a:xfrm rot="19841077" flipH="1">
            <a:off x="4216833" y="708774"/>
            <a:ext cx="320361" cy="457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C758D3F-906D-4D68-9848-9DEBDC50BCCF}"/>
              </a:ext>
            </a:extLst>
          </p:cNvPr>
          <p:cNvSpPr/>
          <p:nvPr/>
        </p:nvSpPr>
        <p:spPr>
          <a:xfrm>
            <a:off x="332008" y="220577"/>
            <a:ext cx="4009850" cy="59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Героизация нацизма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5CBE92F-4942-4E60-86FD-B0DE3ABDF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716" y="366049"/>
            <a:ext cx="3710697" cy="5889278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73A22C-FE3D-46E4-9B0D-1D1326ED5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895" y="0"/>
            <a:ext cx="4518346" cy="659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17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-193960"/>
            <a:ext cx="6269347" cy="4558140"/>
          </a:xfrm>
        </p:spPr>
        <p:txBody>
          <a:bodyPr rtlCol="0">
            <a:noAutofit/>
          </a:bodyPr>
          <a:lstStyle/>
          <a:p>
            <a:br>
              <a:rPr lang="ru-RU" sz="4000" dirty="0"/>
            </a:br>
            <a:endParaRPr lang="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8679" y="1208015"/>
            <a:ext cx="5801801" cy="5014825"/>
          </a:xfrm>
        </p:spPr>
        <p:txBody>
          <a:bodyPr rtlCol="0">
            <a:normAutofit fontScale="92500"/>
          </a:bodyPr>
          <a:lstStyle/>
          <a:p>
            <a:pPr algn="just"/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Мы много говорили об уголовной и административной ответственности за экстремизм, за разжигание розни, но ведь самой важной ответственностью является МОРАЛЬНАЯ и ВНУТРЕННЯЯ. </a:t>
            </a:r>
          </a:p>
          <a:p>
            <a:pPr algn="just"/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В непростое время именно патриотизм и гражданственность позволят государству выстоять, находится в мире, матерям, видеть детей улыбающимся. И в том огромном круговороте информации, выбросов, мнений и позиций, каждый молодой человек должен знать, что он часть государства и общества, быть одним щитом, а не падать в омут обещаний, которые могут стоить жизни, свободы</a:t>
            </a:r>
            <a:r>
              <a:rPr lang="ru-RU" dirty="0">
                <a:solidFill>
                  <a:schemeClr val="tx1"/>
                </a:solidFill>
              </a:rPr>
              <a:t>.  </a:t>
            </a:r>
          </a:p>
          <a:p>
            <a:pPr rtl="0"/>
            <a:endParaRPr lang="ru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505017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1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-193960"/>
            <a:ext cx="6269347" cy="4558140"/>
          </a:xfrm>
        </p:spPr>
        <p:txBody>
          <a:bodyPr rtlCol="0">
            <a:noAutofit/>
          </a:bodyPr>
          <a:lstStyle/>
          <a:p>
            <a:br>
              <a:rPr lang="ru-RU" sz="4000" dirty="0"/>
            </a:br>
            <a:r>
              <a:rPr lang="ru-RU" sz="4000" dirty="0"/>
              <a:t>Вовлечение подростков в экстремистские и неонацистские движения. </a:t>
            </a:r>
            <a:endParaRPr lang="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1133" y="5201342"/>
            <a:ext cx="6269347" cy="1021498"/>
          </a:xfrm>
        </p:spPr>
        <p:txBody>
          <a:bodyPr rtlCol="0">
            <a:normAutofit/>
          </a:bodyPr>
          <a:lstStyle/>
          <a:p>
            <a:pPr rtl="0"/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Комиссия по делам несовершеннолетних гомельского горисполкома</a:t>
            </a:r>
            <a:endParaRPr lang="ru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505017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35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576</TotalTime>
  <Words>1357</Words>
  <Application>Microsoft Office PowerPoint</Application>
  <PresentationFormat>Широкоэкранный</PresentationFormat>
  <Paragraphs>58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 Narrow</vt:lpstr>
      <vt:lpstr>Calibri</vt:lpstr>
      <vt:lpstr>Century Gothic</vt:lpstr>
      <vt:lpstr>Roboto Condensed</vt:lpstr>
      <vt:lpstr>Times New Roman</vt:lpstr>
      <vt:lpstr>Wingdings 3</vt:lpstr>
      <vt:lpstr>Ион</vt:lpstr>
      <vt:lpstr> Вовлечение подростков в экстремистские и неонацистские движения </vt:lpstr>
      <vt:lpstr>Презентация PowerPoint</vt:lpstr>
      <vt:lpstr>Экстремизм (от лат.extremus-крайний) приверженность к крайним взглядам и действиям, радикально отрицающим существующие в обществе нормы и правила.   Базовой основой экстремизма является агрессивность, наполненная каким-либо содержанием (смыслом).</vt:lpstr>
      <vt:lpstr>Пропаганда терроризма, нацизма, агрессии</vt:lpstr>
      <vt:lpstr> Часть 2 ст.19.11 КоАП «Распространение информационной продукции, включенной в республиканский список экстремистских материалов, а равно изготовление, издание, хранение либо перевозка с целью распространения такой информационной продукции –   влекут наложение штрафа в размере от десяти до тридцати базовых величин с конфискацией предмета административного правонарушения, а также орудий и средств совершения указанного нарушения или без конфискации таких орудий и средств, или общественные работы с конфискацией предмета административного правонарушения, а также орудий и средств совершения указанного нарушения или без конфискации таких орудий и средств, или административный арест.  </vt:lpstr>
      <vt:lpstr>Так, управляющая одним из кинотеатров 1977 г.р. в соцсети «Фейсбук» хранила с целью распространения информационную продукцию («Зеркало»), 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Водворена в ИВС.  Ведущий инженер одного из республиканских предприятий 1968г.р. в соцсети «Одноклассники» хранил с целью распространения информационную продукцию («Гомельская весна»), включенную в республиканский список экстремистских материалов. Проведен личный обыск (изъят мобильный телефон). Составлен протокол об административном правонарушении по ч. 2 ст. 19.11 КоАП. Водворен в ИВС. </vt:lpstr>
      <vt:lpstr>Проверьте себя! </vt:lpstr>
      <vt:lpstr>Презентация PowerPoint</vt:lpstr>
      <vt:lpstr>    Возвращение моды на субкультуру скинхедов в 2022 году – это не только тенденция в популярной одежде, которая привлекает подростков, но и «заигрывание» с идеологией правого толка и героизация нацистов, экстремистов.  Но «заигрывания» являются откровенным преступлением    Статья 130. Разжигание расовой, национальной или религиозной вражды или розни  ДО 12 ЛЕТ ЛИШЕНИЯ свободы</vt:lpstr>
      <vt:lpstr>Презентация PowerPoint</vt:lpstr>
      <vt:lpstr>Презентация PowerPoint</vt:lpstr>
      <vt:lpstr>Презентация PowerPoint</vt:lpstr>
      <vt:lpstr>      ЧТО в аккаунте  ?      </vt:lpstr>
      <vt:lpstr>Подростки не всегда чувствуют и понимаю грань «можно-нельзя». В современном мире сетей и тренда «не быть, а казаться», несовершеннолетние часто переступают эту грань   Перед Вами посты 15 летней девушки, которая не только героизировала нацизм и восхищалась им, а сделала из преступника и садиста – героя.   ДО 12 ЛЕТ ЛИШЕНИЯ свободы</vt:lpstr>
      <vt:lpstr> </vt:lpstr>
      <vt:lpstr> Вовлечение подростков в экстремистские и неонацистские движения.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Алгоритмы поиска в «Тик Ток». Как увидеть опасность в социальной сети.</dc:title>
  <dc:creator>Волчек Е.Н.</dc:creator>
  <cp:lastModifiedBy>Михаил Корнеев</cp:lastModifiedBy>
  <cp:revision>57</cp:revision>
  <cp:lastPrinted>2024-09-02T11:48:47Z</cp:lastPrinted>
  <dcterms:created xsi:type="dcterms:W3CDTF">2023-11-27T08:14:30Z</dcterms:created>
  <dcterms:modified xsi:type="dcterms:W3CDTF">2025-09-04T11:52:47Z</dcterms:modified>
</cp:coreProperties>
</file>